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11" r:id="rId4"/>
    <p:sldId id="312" r:id="rId5"/>
    <p:sldId id="275" r:id="rId6"/>
    <p:sldId id="315" r:id="rId7"/>
    <p:sldId id="316" r:id="rId8"/>
    <p:sldId id="276" r:id="rId9"/>
    <p:sldId id="313" r:id="rId10"/>
    <p:sldId id="314" r:id="rId11"/>
    <p:sldId id="277" r:id="rId12"/>
    <p:sldId id="322" r:id="rId13"/>
    <p:sldId id="323" r:id="rId14"/>
    <p:sldId id="324" r:id="rId15"/>
    <p:sldId id="325" r:id="rId16"/>
    <p:sldId id="326" r:id="rId17"/>
    <p:sldId id="278" r:id="rId18"/>
    <p:sldId id="321" r:id="rId19"/>
    <p:sldId id="317" r:id="rId20"/>
    <p:sldId id="318" r:id="rId21"/>
    <p:sldId id="327" r:id="rId22"/>
    <p:sldId id="328" r:id="rId23"/>
    <p:sldId id="319" r:id="rId24"/>
    <p:sldId id="320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December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2019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837"/>
            <a:ext cx="1092467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OGWG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3" y="1164658"/>
            <a:ext cx="11675807" cy="56933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Nov. 12 – Project Management Team Call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PMT review and feedback on draft work products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Alternate Scenarios Draft Report/Memo (2 scenarios included) &amp; spreadsheets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Additional Reasonable Controls Report/Memo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Agency Input to describe state programs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>
              <a:tabLst>
                <a:tab pos="1606550" algn="l"/>
              </a:tabLst>
            </a:pPr>
            <a:r>
              <a:rPr lang="en-US" dirty="0">
                <a:solidFill>
                  <a:schemeClr val="accent1"/>
                </a:solidFill>
              </a:rPr>
              <a:t>Dec. 10 – OGWG Bi-Monthly Call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Dec. 13 – Deadline for OGWG and PMT review and feedback on draft work products</a:t>
            </a:r>
          </a:p>
          <a:p>
            <a:pPr lvl="2"/>
            <a:r>
              <a:rPr lang="en-US" sz="2100" dirty="0">
                <a:solidFill>
                  <a:schemeClr val="accent1"/>
                </a:solidFill>
              </a:rPr>
              <a:t>OGWG Agency Program Review Memo and spreadsheet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Dec. 16 – Project Management Team Call</a:t>
            </a:r>
          </a:p>
          <a:p>
            <a:pPr lvl="1">
              <a:tabLst>
                <a:tab pos="1606550" algn="l"/>
              </a:tabLst>
            </a:pPr>
            <a:r>
              <a:rPr lang="en-US" dirty="0">
                <a:solidFill>
                  <a:schemeClr val="accent1"/>
                </a:solidFill>
              </a:rPr>
              <a:t>Jan. 21 	– Project Management Team Call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Coordination with RHPWG Control Measures Subcommittee</a:t>
            </a:r>
          </a:p>
          <a:p>
            <a:r>
              <a:rPr lang="en-US" dirty="0"/>
              <a:t>Coordination (External to WRAP) Occurring / Needed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EPA’s 2016 Modeling Platform Collaborative – availability of OGWG baseline &amp; future inventory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2017 NEI – account for inventory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Technical Operations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" y="1163782"/>
            <a:ext cx="11045080" cy="5212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Workplan Progress over the Last Month </a:t>
            </a:r>
          </a:p>
          <a:p>
            <a:pPr lvl="1"/>
            <a:r>
              <a:rPr lang="en-US" dirty="0" smtClean="0"/>
              <a:t>Sensitivity simulations</a:t>
            </a:r>
          </a:p>
          <a:p>
            <a:pPr lvl="2"/>
            <a:r>
              <a:rPr lang="en-US" dirty="0" smtClean="0"/>
              <a:t>Fire plume rise</a:t>
            </a:r>
          </a:p>
          <a:p>
            <a:pPr lvl="2"/>
            <a:r>
              <a:rPr lang="en-US" dirty="0" smtClean="0"/>
              <a:t>BEIS v. MEGAN biogenic emissions</a:t>
            </a:r>
          </a:p>
          <a:p>
            <a:pPr lvl="2"/>
            <a:r>
              <a:rPr lang="en-US" dirty="0" smtClean="0"/>
              <a:t>Treatment of explicit elements</a:t>
            </a:r>
          </a:p>
          <a:p>
            <a:pPr lvl="1"/>
            <a:r>
              <a:rPr lang="en-US" dirty="0"/>
              <a:t>Partial </a:t>
            </a:r>
            <a:r>
              <a:rPr lang="en-US" dirty="0" err="1"/>
              <a:t>CAMx</a:t>
            </a:r>
            <a:r>
              <a:rPr lang="en-US" dirty="0"/>
              <a:t> 2014v2 model performance evaluation</a:t>
            </a:r>
          </a:p>
          <a:p>
            <a:pPr lvl="1"/>
            <a:r>
              <a:rPr lang="en-US" dirty="0"/>
              <a:t>Discussion of products to include in TSSv2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28290-69FE-46F6-B2D7-679C04CE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64" y="3940057"/>
            <a:ext cx="9112135" cy="28585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4075" y="3510742"/>
            <a:ext cx="11036296" cy="239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" y="1163782"/>
            <a:ext cx="11045080" cy="5212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Workplan Progress over the Last Month (cont’d) </a:t>
            </a:r>
          </a:p>
          <a:p>
            <a:pPr lvl="1"/>
            <a:r>
              <a:rPr lang="en-US" dirty="0" smtClean="0"/>
              <a:t>Emission sectors to update for representative baseline and 2028 On the Books inventories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075" y="3510742"/>
            <a:ext cx="11036296" cy="2399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85054" y="2644511"/>
          <a:ext cx="6397625" cy="4102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9282814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396815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9622121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122903883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Source Sector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RepBase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2028 OTB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2028 SMOKE 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5939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California All Sectors 12WUS2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CARB-2014v2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CARB-2028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4530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 Fossil EGU w/ CEM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WRAP-RB-EGU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WRAP-2028-EGU</a:t>
                      </a:r>
                      <a:r>
                        <a:rPr lang="en-US" sz="1000" baseline="30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Yes-Ramboll (T4.2)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89343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 Fossil EGU w/o CEM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WRAP-RB-EGU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WRAP-2028-EGU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Yes-Ramboll (T4.2)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09216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 Non-Fossil EGU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Yes-Ramboll (T4.2)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46864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Non-WRAP EGU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(EPA Platform)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99877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O&amp;G WRAP O&amp;G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WRAP-RB-O&amp;G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WRAP-2028-O&amp;G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8723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O&amp;G WRAP Other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95198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O&amp;G non-WRAP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84172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 Non-EGU Point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Yes-Ramboll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35238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000">
                          <a:effectLst/>
                        </a:rPr>
                        <a:t>Non-WRAP non-EGU Point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Yes-Ramboll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54460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On-Road Mobile 12WUS2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WRAP-2028-Mobile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(WRAP MS study)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56871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On-Road Mobile 36US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r>
                        <a:rPr lang="en-US" sz="1000" baseline="30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r>
                        <a:rPr lang="en-US" sz="1000" baseline="30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(EPA Platform)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51194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Non-Road 12WUS2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WRAP-2028-Mobile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(WRAP MS study)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75326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Non-Road non-WRAP 36US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44421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Other (Non-Point) 12WUS2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50448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Can/Mex/Offshore 12WUS2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EPA-2016v1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EPA-2028v1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Yes-UNC (T4.6)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14551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Fires (WF, Rx, Ag)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WRAP-RB-Fires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WRAP-RB-Fires</a:t>
                      </a:r>
                      <a:r>
                        <a:rPr lang="en-US" sz="10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(already processed)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37657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Natural (Bio, etc.)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WRAP-2014v2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 (2014v2)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54216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Boundary Conditions (BCs)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WRAP-2014-GEOS</a:t>
                      </a:r>
                      <a:r>
                        <a:rPr lang="en-US" sz="1000" baseline="30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WRAP-2014-GEOS</a:t>
                      </a:r>
                      <a:r>
                        <a:rPr lang="en-US" sz="1000" baseline="30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Hold BCs Constant?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712748"/>
                  </a:ext>
                </a:extLst>
              </a:tr>
              <a:tr h="43180"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WRAP-EB-EGU and WRAP-2028-EGU has updates from WRAP states.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WRAP-2014v2 Non-EGU Point has updates from WRAP states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000" dirty="0">
                          <a:effectLst/>
                        </a:rPr>
                        <a:t>A second 2018OTBb run will be made using 2014v2 actual fires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9116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19623" y="2375206"/>
            <a:ext cx="971819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 of emissions for the 12-km 12WUS2 domain and the WRAP current Representative Baseline 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RepBase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2028OTBa emission scenarios.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8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8373" y="93796"/>
          <a:ext cx="4736135" cy="6722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683">
                  <a:extLst>
                    <a:ext uri="{9D8B030D-6E8A-4147-A177-3AD203B41FA5}">
                      <a16:colId xmlns:a16="http://schemas.microsoft.com/office/drawing/2014/main" val="2937090590"/>
                    </a:ext>
                  </a:extLst>
                </a:gridCol>
                <a:gridCol w="421657">
                  <a:extLst>
                    <a:ext uri="{9D8B030D-6E8A-4147-A177-3AD203B41FA5}">
                      <a16:colId xmlns:a16="http://schemas.microsoft.com/office/drawing/2014/main" val="1923725078"/>
                    </a:ext>
                  </a:extLst>
                </a:gridCol>
                <a:gridCol w="3265185">
                  <a:extLst>
                    <a:ext uri="{9D8B030D-6E8A-4147-A177-3AD203B41FA5}">
                      <a16:colId xmlns:a16="http://schemas.microsoft.com/office/drawing/2014/main" val="2069041951"/>
                    </a:ext>
                  </a:extLst>
                </a:gridCol>
                <a:gridCol w="706610">
                  <a:extLst>
                    <a:ext uri="{9D8B030D-6E8A-4147-A177-3AD203B41FA5}">
                      <a16:colId xmlns:a16="http://schemas.microsoft.com/office/drawing/2014/main" val="3995949923"/>
                    </a:ext>
                  </a:extLst>
                </a:gridCol>
              </a:tblGrid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Task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255102628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CAMx-ready 2002 36/12-km emissions inputs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Emissions summary tables (2002, 2014v2 and RepBase)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23, 2019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23,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551303888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of 2002 emissions development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ASCI gridded 2002 emissions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31, 2019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31,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652769984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Spatial QA plots of 2002 &amp; RepBase concentrations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8,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514239866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Observed and projected Visibility at CIAs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16,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092030744"/>
                  </a:ext>
                </a:extLst>
              </a:tr>
              <a:tr h="51568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effectLst/>
                        </a:rPr>
                        <a:t>PPT on Dynamic Evaluation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effectLst/>
                        </a:rPr>
                        <a:t>Spreadsheet of Dynamic </a:t>
                      </a:r>
                      <a:r>
                        <a:rPr lang="en-US" sz="800" dirty="0" err="1">
                          <a:effectLst/>
                        </a:rPr>
                        <a:t>Eval</a:t>
                      </a:r>
                      <a:r>
                        <a:rPr lang="en-US" sz="800" dirty="0">
                          <a:effectLst/>
                        </a:rPr>
                        <a:t>. Vis results at CIA  [IWDW]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effectLst/>
                        </a:rPr>
                        <a:t>Webpage on Dynamic Evaluation with results  [IWDW]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22,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22,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24,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031992363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Summary tables comparing RepBase and 2028 EGU emissions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11,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393038888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CMAQ-ready 2028 emissions for 36US1 and 12US2 domains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23,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786713863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CAMx-ready 2028 emissions for 36US1 and 12WUS2 domains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2028 SMOKE modeling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31, 2019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3,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576798264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ASCII gridded 2028OTBa&amp;b emissions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9,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2001473155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Annual/Seasonal spatial maps of 2028OTBa&amp;b key species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ASCII gridded 2028OTBa&amp;b ann/seas concentrations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15,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15,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598524176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verification of the CAMx 2014v2 &amp; RepBase on IWDW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19,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4266732781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HYSPLIT back trajectories and residence time analysis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Gridded ASCII residence time fields for all CIAs 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16,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16,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4031337212"/>
                  </a:ext>
                </a:extLst>
              </a:tr>
              <a:tr h="51568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Preliminary 2028OTBa&amp;b visibility projections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2028OTBa&amp;b modeling and visibility projections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Spreadsheet with 2028OTBa&amp;b visibility projections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28,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30,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30,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789824603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WEP analysis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ASCII gridded WEP &amp; emissions and point sources 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6,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6,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4250764918"/>
                  </a:ext>
                </a:extLst>
              </a:tr>
              <a:tr h="515681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 err="1">
                          <a:effectLst/>
                        </a:rPr>
                        <a:t>CAMx</a:t>
                      </a:r>
                      <a:r>
                        <a:rPr lang="en-US" sz="800" dirty="0">
                          <a:effectLst/>
                        </a:rPr>
                        <a:t> 2028 WF and Rx fire </a:t>
                      </a:r>
                      <a:r>
                        <a:rPr lang="en-US" sz="800" dirty="0" err="1">
                          <a:effectLst/>
                        </a:rPr>
                        <a:t>sens</a:t>
                      </a:r>
                      <a:r>
                        <a:rPr lang="en-US" sz="800" dirty="0">
                          <a:effectLst/>
                        </a:rPr>
                        <a:t> modeling results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effectLst/>
                        </a:rPr>
                        <a:t>Annual/Seasonal spatial maps of 2028 fire </a:t>
                      </a:r>
                      <a:r>
                        <a:rPr lang="en-US" sz="800" dirty="0" err="1">
                          <a:effectLst/>
                        </a:rPr>
                        <a:t>sens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dirty="0">
                          <a:effectLst/>
                        </a:rPr>
                        <a:t>ASCII gridded 2028 fire </a:t>
                      </a:r>
                      <a:r>
                        <a:rPr lang="en-US" sz="800" dirty="0" err="1">
                          <a:effectLst/>
                        </a:rPr>
                        <a:t>sens</a:t>
                      </a:r>
                      <a:r>
                        <a:rPr lang="en-US" sz="800" dirty="0">
                          <a:effectLst/>
                        </a:rPr>
                        <a:t> concentrations [IWDW]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17,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19,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19,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289161945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additional visibility projections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2028 projection for IWDW 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20,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20,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2403521067"/>
                  </a:ext>
                </a:extLst>
              </a:tr>
              <a:tr h="33738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PPT on 2028 state SrcApp modeling</a:t>
                      </a:r>
                      <a:endParaRPr lang="en-US" sz="9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2028 State SrcApp Vis Results at CIAs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21, 2020</a:t>
                      </a:r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21,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763084107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Final WEP products to IWDW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21,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732994009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Monthly Progress Reports and Invoices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Monthly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04697079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Update RepBase WebPage on IWDW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Dec 18, 2019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950833402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Dynamic Evaluation WebPage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Jan 29,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22790179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Update RepBase WebPage with 2028OTB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5,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3503220649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Update WebPage with Fire Sens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Feb 26,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191666267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Update WebPage with 2028 SrcApp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Mar 11, 2020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1629718698"/>
                  </a:ext>
                </a:extLst>
              </a:tr>
              <a:tr h="1590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Update WebPage [IWDW]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Mar 30, 2020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87" marR="45187" marT="0" marB="0"/>
                </a:tc>
                <a:extLst>
                  <a:ext uri="{0D108BD9-81ED-4DB2-BD59-A6C34878D82A}">
                    <a16:rowId xmlns:a16="http://schemas.microsoft.com/office/drawing/2014/main" val="28042246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896" t="41480" r="8333" b="19816"/>
          <a:stretch/>
        </p:blipFill>
        <p:spPr>
          <a:xfrm>
            <a:off x="5166495" y="2595822"/>
            <a:ext cx="6875876" cy="40709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87636" y="198871"/>
            <a:ext cx="6366164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Workplan</a:t>
            </a:r>
            <a:r>
              <a:rPr lang="en-US" dirty="0" smtClean="0"/>
              <a:t> Progress by RTOWG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35654" y="1163782"/>
            <a:ext cx="5344717" cy="997355"/>
          </a:xfrm>
        </p:spPr>
        <p:txBody>
          <a:bodyPr>
            <a:no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Tasks </a:t>
            </a:r>
            <a:r>
              <a:rPr lang="en-US" strike="sngStrike" dirty="0"/>
              <a:t>for the </a:t>
            </a:r>
            <a:r>
              <a:rPr lang="en-US" strike="sngStrike" dirty="0" smtClean="0"/>
              <a:t>Next Two Months</a:t>
            </a:r>
            <a:r>
              <a:rPr lang="en-US" dirty="0" smtClean="0"/>
              <a:t> through March 2020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624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93" y="1358956"/>
            <a:ext cx="11323320" cy="5341101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/>
              <a:t>Coordination with </a:t>
            </a:r>
            <a:r>
              <a:rPr lang="en-US" dirty="0" err="1"/>
              <a:t>Ramboll</a:t>
            </a:r>
            <a:r>
              <a:rPr lang="en-US" dirty="0"/>
              <a:t> on modeling progress </a:t>
            </a:r>
            <a:r>
              <a:rPr lang="en-US" dirty="0" smtClean="0"/>
              <a:t>(11/12)</a:t>
            </a:r>
            <a:endParaRPr lang="en-US" dirty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RTOWG </a:t>
            </a:r>
            <a:r>
              <a:rPr lang="en-US" dirty="0" smtClean="0"/>
              <a:t>call (11/19)</a:t>
            </a:r>
          </a:p>
          <a:p>
            <a:pPr lvl="2"/>
            <a:r>
              <a:rPr lang="en-US" dirty="0" smtClean="0"/>
              <a:t>Review sensitivity simulations</a:t>
            </a:r>
          </a:p>
          <a:p>
            <a:pPr lvl="2"/>
            <a:r>
              <a:rPr lang="en-US" dirty="0" smtClean="0"/>
              <a:t>Partial performance evaluation of </a:t>
            </a:r>
            <a:r>
              <a:rPr lang="en-US" dirty="0" err="1" smtClean="0"/>
              <a:t>CAMx</a:t>
            </a:r>
            <a:r>
              <a:rPr lang="en-US" dirty="0" smtClean="0"/>
              <a:t> 2014v2</a:t>
            </a:r>
          </a:p>
          <a:p>
            <a:pPr lvl="2"/>
            <a:r>
              <a:rPr lang="en-US" dirty="0" smtClean="0"/>
              <a:t>Discussion </a:t>
            </a:r>
            <a:r>
              <a:rPr lang="en-US" dirty="0"/>
              <a:t>on modeling products and updates on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/>
              <a:t>Bi-weekly RTOWG co-chair coordination </a:t>
            </a:r>
            <a:r>
              <a:rPr lang="en-US" dirty="0" smtClean="0"/>
              <a:t>calls</a:t>
            </a:r>
          </a:p>
          <a:p>
            <a:pPr lvl="1"/>
            <a:r>
              <a:rPr lang="en-US" dirty="0"/>
              <a:t>Participation in other workgroup calls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0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93" y="1358956"/>
            <a:ext cx="11323320" cy="5341101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/>
            <a:r>
              <a:rPr lang="en-US" dirty="0" smtClean="0"/>
              <a:t>RTOWG call (12/10)</a:t>
            </a:r>
          </a:p>
          <a:p>
            <a:pPr lvl="2"/>
            <a:r>
              <a:rPr lang="en-US" dirty="0" err="1" smtClean="0"/>
              <a:t>CAMx</a:t>
            </a:r>
            <a:r>
              <a:rPr lang="en-US" dirty="0" smtClean="0"/>
              <a:t> 2014v2 MPE</a:t>
            </a:r>
          </a:p>
          <a:p>
            <a:pPr lvl="2"/>
            <a:r>
              <a:rPr lang="en-US" dirty="0" smtClean="0"/>
              <a:t>2014v2 v. baseline emission inventory</a:t>
            </a:r>
          </a:p>
          <a:p>
            <a:pPr lvl="1"/>
            <a:r>
              <a:rPr lang="en-US" dirty="0" smtClean="0"/>
              <a:t>Coordination calls with </a:t>
            </a:r>
            <a:r>
              <a:rPr lang="en-US" dirty="0" err="1" smtClean="0"/>
              <a:t>Ramboll</a:t>
            </a:r>
            <a:r>
              <a:rPr lang="en-US" dirty="0" smtClean="0"/>
              <a:t> for completion of Phase III modeling deliverables and preparing for Phase IV </a:t>
            </a:r>
          </a:p>
          <a:p>
            <a:pPr lvl="1"/>
            <a:r>
              <a:rPr lang="en-US" dirty="0" smtClean="0"/>
              <a:t>Participation in other workgroup calls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0738B-8EF0-4C35-BBD6-E5F9914B8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06773" y="3674225"/>
            <a:ext cx="3865286" cy="296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241" y="5222729"/>
            <a:ext cx="5296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</a:t>
            </a:r>
            <a:r>
              <a:rPr lang="en-US" dirty="0" err="1" smtClean="0"/>
              <a:t>CAMx</a:t>
            </a:r>
            <a:r>
              <a:rPr lang="en-US" dirty="0" smtClean="0"/>
              <a:t> 2028OTB </a:t>
            </a:r>
            <a:r>
              <a:rPr lang="en-US" dirty="0"/>
              <a:t>PM Source </a:t>
            </a:r>
            <a:r>
              <a:rPr lang="en-US" dirty="0" smtClean="0"/>
              <a:t>Apportionment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 Vis Impairment at CIAs by State and Sector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Contributions of International </a:t>
            </a:r>
            <a:r>
              <a:rPr lang="en-US" dirty="0" err="1"/>
              <a:t>Anthro</a:t>
            </a:r>
            <a:r>
              <a:rPr lang="en-US" dirty="0"/>
              <a:t> emissions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Haze Planning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04214"/>
            <a:ext cx="10515600" cy="4801385"/>
          </a:xfrm>
        </p:spPr>
        <p:txBody>
          <a:bodyPr>
            <a:normAutofit/>
          </a:bodyPr>
          <a:lstStyle/>
          <a:p>
            <a:r>
              <a:rPr lang="en-US" dirty="0"/>
              <a:t>Workplan Progress and Coordination over the Last Month</a:t>
            </a:r>
          </a:p>
          <a:p>
            <a:pPr lvl="1"/>
            <a:r>
              <a:rPr lang="en-US" dirty="0"/>
              <a:t>Review of EPA’s Regional Haze Guidance</a:t>
            </a:r>
          </a:p>
          <a:p>
            <a:pPr>
              <a:spcBef>
                <a:spcPts val="3000"/>
              </a:spcBef>
            </a:pPr>
            <a:r>
              <a:rPr lang="en-US" dirty="0" err="1"/>
              <a:t>Workplan</a:t>
            </a:r>
            <a:r>
              <a:rPr lang="en-US" dirty="0"/>
              <a:t> tasks and Coordination for the Next Two Months</a:t>
            </a:r>
          </a:p>
          <a:p>
            <a:pPr lvl="1"/>
            <a:r>
              <a:rPr lang="en-US" dirty="0"/>
              <a:t>Regional Haze in the West Storyboard feedback/survey</a:t>
            </a:r>
          </a:p>
          <a:p>
            <a:pPr lvl="1"/>
            <a:r>
              <a:rPr lang="en-US" dirty="0"/>
              <a:t>Coordinate ongoing discussions of controls and modeling – both require states to consult with sources</a:t>
            </a:r>
          </a:p>
          <a:p>
            <a:pPr lvl="1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7ECC2FE-BB8A-4444-ABDC-49EDF61E285D}"/>
              </a:ext>
            </a:extLst>
          </p:cNvPr>
          <p:cNvSpPr txBox="1">
            <a:spLocks/>
          </p:cNvSpPr>
          <p:nvPr/>
        </p:nvSpPr>
        <p:spPr>
          <a:xfrm>
            <a:off x="838200" y="436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Workplan Progress &amp; Coordination by </a:t>
            </a:r>
            <a:br>
              <a:rPr lang="en-US" dirty="0"/>
            </a:br>
            <a:r>
              <a:rPr lang="en-US" dirty="0">
                <a:solidFill>
                  <a:srgbClr val="9966FF"/>
                </a:solidFill>
              </a:rPr>
              <a:t>Regional Haze Planning Work Group</a:t>
            </a:r>
          </a:p>
        </p:txBody>
      </p:sp>
    </p:spTree>
    <p:extLst>
      <p:ext uri="{BB962C8B-B14F-4D97-AF65-F5344CB8AC3E}">
        <p14:creationId xmlns:p14="http://schemas.microsoft.com/office/powerpoint/2010/main" val="245374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</a:t>
            </a:r>
            <a:br>
              <a:rPr lang="en-US" dirty="0" smtClean="0"/>
            </a:br>
            <a:r>
              <a:rPr lang="en-US" dirty="0" smtClean="0">
                <a:solidFill>
                  <a:schemeClr val="accent5"/>
                </a:solidFill>
              </a:rPr>
              <a:t>Control Measures Subcommittee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Call was held on November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States in various stages of 4-factor analysis work</a:t>
            </a: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Tasks for the Next Two Months</a:t>
            </a:r>
          </a:p>
          <a:p>
            <a:pPr lvl="1"/>
            <a:r>
              <a:rPr lang="en-US" dirty="0" smtClean="0"/>
              <a:t>Next call in January– </a:t>
            </a:r>
          </a:p>
          <a:p>
            <a:pPr lvl="2"/>
            <a:r>
              <a:rPr lang="en-US" dirty="0" smtClean="0"/>
              <a:t>States to update BART/RP </a:t>
            </a:r>
            <a:r>
              <a:rPr lang="en-US" dirty="0"/>
              <a:t>controls and costs from </a:t>
            </a:r>
            <a:r>
              <a:rPr lang="en-US" dirty="0" smtClean="0"/>
              <a:t>Round 1 WRAP RH SIPs</a:t>
            </a:r>
          </a:p>
          <a:p>
            <a:pPr lvl="2"/>
            <a:r>
              <a:rPr lang="en-US" dirty="0" smtClean="0"/>
              <a:t>States to provide Q/d thresholds and sources subject to 4-factor work</a:t>
            </a:r>
          </a:p>
          <a:p>
            <a:pPr lvl="2"/>
            <a:r>
              <a:rPr lang="en-US" dirty="0" smtClean="0"/>
              <a:t>Continue discussion on determining remaining useful life for EGUs considering retirement</a:t>
            </a:r>
          </a:p>
        </p:txBody>
      </p:sp>
    </p:spTree>
    <p:extLst>
      <p:ext uri="{BB962C8B-B14F-4D97-AF65-F5344CB8AC3E}">
        <p14:creationId xmlns:p14="http://schemas.microsoft.com/office/powerpoint/2010/main" val="360116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Data Work Group</a:t>
            </a:r>
          </a:p>
        </p:txBody>
      </p:sp>
    </p:spTree>
    <p:extLst>
      <p:ext uri="{BB962C8B-B14F-4D97-AF65-F5344CB8AC3E}">
        <p14:creationId xmlns:p14="http://schemas.microsoft.com/office/powerpoint/2010/main" val="275093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</a:t>
            </a:r>
            <a:br>
              <a:rPr lang="en-US" dirty="0" smtClean="0"/>
            </a:br>
            <a:r>
              <a:rPr lang="en-US" dirty="0" smtClean="0">
                <a:solidFill>
                  <a:schemeClr val="accent5"/>
                </a:solidFill>
              </a:rPr>
              <a:t>Control </a:t>
            </a:r>
            <a:r>
              <a:rPr lang="en-US" dirty="0">
                <a:solidFill>
                  <a:schemeClr val="accent5"/>
                </a:solidFill>
              </a:rPr>
              <a:t>Measures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 smtClean="0"/>
              <a:t>Participate on monthly O&amp;G Workgroup calls</a:t>
            </a:r>
          </a:p>
          <a:p>
            <a:r>
              <a:rPr lang="en-US" dirty="0" smtClean="0"/>
              <a:t>Workplan Coordination Needed over the Next Two Months</a:t>
            </a:r>
          </a:p>
          <a:p>
            <a:pPr lvl="1"/>
            <a:r>
              <a:rPr lang="en-US" dirty="0" smtClean="0"/>
              <a:t>Continue to coordinate with O&amp;G work group and Emission Inventory Subcommittee on emission forecasts.</a:t>
            </a:r>
          </a:p>
        </p:txBody>
      </p:sp>
    </p:spTree>
    <p:extLst>
      <p:ext uri="{BB962C8B-B14F-4D97-AF65-F5344CB8AC3E}">
        <p14:creationId xmlns:p14="http://schemas.microsoft.com/office/powerpoint/2010/main" val="86163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Workplan Progress over the Last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Elevated TSS FAQ Document to RHPWG</a:t>
            </a:r>
          </a:p>
          <a:p>
            <a:pPr lvl="1"/>
            <a:r>
              <a:rPr lang="en-US" dirty="0" smtClean="0"/>
              <a:t>Reviewed TSS Glossary for missing terms</a:t>
            </a:r>
          </a:p>
          <a:p>
            <a:pPr lvl="1"/>
            <a:r>
              <a:rPr lang="en-US" dirty="0" smtClean="0"/>
              <a:t>Reviewed of Emissions and Modeling Scenarios Comparison Specs</a:t>
            </a:r>
          </a:p>
          <a:p>
            <a:pPr lvl="1"/>
            <a:r>
              <a:rPr lang="en-US" dirty="0" smtClean="0"/>
              <a:t>TSSv2 Delivery Update Presentation</a:t>
            </a:r>
          </a:p>
          <a:p>
            <a:pPr lvl="1"/>
            <a:r>
              <a:rPr lang="en-US" dirty="0" smtClean="0"/>
              <a:t>IMPROVE Steering Committee Input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Continue overview of TSSv2 development</a:t>
            </a:r>
          </a:p>
          <a:p>
            <a:pPr lvl="1"/>
            <a:r>
              <a:rPr lang="en-US" dirty="0" smtClean="0"/>
              <a:t>Gain consensus on TSS FAQ and Glossary</a:t>
            </a:r>
          </a:p>
          <a:p>
            <a:pPr lvl="1"/>
            <a:r>
              <a:rPr lang="en-US" dirty="0" smtClean="0"/>
              <a:t>Revisit TSS Priorities document</a:t>
            </a:r>
          </a:p>
          <a:p>
            <a:pPr lvl="1"/>
            <a:r>
              <a:rPr lang="en-US" dirty="0" smtClean="0"/>
              <a:t>Support creation of RH Storyboard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6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</a:t>
            </a:r>
            <a:r>
              <a:rPr lang="en-US" dirty="0">
                <a:solidFill>
                  <a:schemeClr val="accent6"/>
                </a:solidFill>
              </a:rPr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The subcommittee coordinated with the following entities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RHPWG – Elevated TSS FAQ Doc for Consensus</a:t>
            </a:r>
            <a:endParaRPr lang="en-US" dirty="0"/>
          </a:p>
          <a:p>
            <a:pPr>
              <a:spcBef>
                <a:spcPts val="4200"/>
              </a:spcBef>
            </a:pPr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RTOWG – Coordination on Natural Conditions Project findings and opportunities to model outcomes for future planning periods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RTOWG – TSS Priorities for Modeling/EI</a:t>
            </a:r>
          </a:p>
        </p:txBody>
      </p:sp>
    </p:spTree>
    <p:extLst>
      <p:ext uri="{BB962C8B-B14F-4D97-AF65-F5344CB8AC3E}">
        <p14:creationId xmlns:p14="http://schemas.microsoft.com/office/powerpoint/2010/main" val="98192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9154E5-EF17-4610-8F1C-26A42AC19E10}"/>
              </a:ext>
            </a:extLst>
          </p:cNvPr>
          <p:cNvSpPr txBox="1">
            <a:spLocks/>
          </p:cNvSpPr>
          <p:nvPr/>
        </p:nvSpPr>
        <p:spPr>
          <a:xfrm>
            <a:off x="838200" y="454775"/>
            <a:ext cx="1051560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EI&amp;MP Subcommittee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D19F94-29D8-4830-B484-355C864DC1B6}"/>
              </a:ext>
            </a:extLst>
          </p:cNvPr>
          <p:cNvSpPr txBox="1">
            <a:spLocks/>
          </p:cNvSpPr>
          <p:nvPr/>
        </p:nvSpPr>
        <p:spPr>
          <a:xfrm>
            <a:off x="838199" y="1986992"/>
            <a:ext cx="107771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 smtClean="0"/>
              <a:t>Obtained 2028 OTW/OTB emissions updates from states/locals</a:t>
            </a:r>
          </a:p>
          <a:p>
            <a:pPr lvl="1"/>
            <a:r>
              <a:rPr lang="en-US" dirty="0" smtClean="0"/>
              <a:t>California working with contractor to fix Road Dust </a:t>
            </a:r>
            <a:r>
              <a:rPr lang="en-US" dirty="0" err="1" smtClean="0"/>
              <a:t>precip</a:t>
            </a:r>
            <a:r>
              <a:rPr lang="en-US" dirty="0" smtClean="0"/>
              <a:t> controls in Rep Baseline.</a:t>
            </a:r>
          </a:p>
          <a:p>
            <a:pPr>
              <a:spcBef>
                <a:spcPts val="4200"/>
              </a:spcBef>
            </a:pPr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Tasks for the Next Two Months</a:t>
            </a:r>
          </a:p>
          <a:p>
            <a:pPr lvl="1"/>
            <a:r>
              <a:rPr lang="en-US" dirty="0" smtClean="0"/>
              <a:t>Collect Controls Scenario (2028) emissions updates from states/locals</a:t>
            </a:r>
          </a:p>
          <a:p>
            <a:pPr lvl="1"/>
            <a:r>
              <a:rPr lang="en-US" dirty="0" smtClean="0"/>
              <a:t>Deliver future facility emissions from states/locals to contractor.</a:t>
            </a:r>
          </a:p>
          <a:p>
            <a:pPr lvl="2"/>
            <a:r>
              <a:rPr lang="en-US" dirty="0" smtClean="0"/>
              <a:t>2028 OTW/OTB and Controls scenarios</a:t>
            </a:r>
          </a:p>
          <a:p>
            <a:pPr lvl="1"/>
            <a:r>
              <a:rPr lang="en-US" dirty="0" smtClean="0"/>
              <a:t>Contractor to start Rep. Baseline and OTW/OTB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6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 smtClean="0"/>
              <a:t>Coordinated with contractor to update emissions</a:t>
            </a:r>
          </a:p>
          <a:p>
            <a:pPr>
              <a:spcBef>
                <a:spcPts val="4200"/>
              </a:spcBef>
            </a:pPr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dirty="0"/>
              <a:t>Coordination Needed over the Next Two Months</a:t>
            </a:r>
          </a:p>
          <a:p>
            <a:pPr lvl="1"/>
            <a:r>
              <a:rPr lang="en-US" dirty="0" smtClean="0"/>
              <a:t>Representative baseline </a:t>
            </a:r>
            <a:r>
              <a:rPr lang="en-US" dirty="0"/>
              <a:t>and </a:t>
            </a:r>
            <a:r>
              <a:rPr lang="en-US" dirty="0" smtClean="0"/>
              <a:t>future </a:t>
            </a:r>
            <a:r>
              <a:rPr lang="en-US" dirty="0"/>
              <a:t>modeling scenarios require coordination as needed with O&amp;G WG, contractor, Fire &amp; Smoke WG,</a:t>
            </a:r>
          </a:p>
          <a:p>
            <a:pPr lvl="1"/>
            <a:r>
              <a:rPr lang="en-US" dirty="0"/>
              <a:t>Coordinate with C&amp;GP subcommittee to provide guidance to states on what is needed from them for the different modeling scenarios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DC092C-1BF7-4DDC-8FB5-F202908B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775"/>
            <a:ext cx="10515600" cy="12801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Workplan Coordination Activities by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EI&amp;MP Subcommittee</a:t>
            </a:r>
          </a:p>
        </p:txBody>
      </p:sp>
    </p:spTree>
    <p:extLst>
      <p:ext uri="{BB962C8B-B14F-4D97-AF65-F5344CB8AC3E}">
        <p14:creationId xmlns:p14="http://schemas.microsoft.com/office/powerpoint/2010/main" val="38681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Workplan Progress over the Last 2 Months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Draft of TDWG participation letter; reviewed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Tribal Oil &amp; Gas report – distributed to subject tribes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Planning calls/webinar with ITEP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Workplan Tasks for the Next Two Months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Tribal Oil &amp; Gas report – distribution to OGWG – possibility of comments/edits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Webinar with ITEP- debrief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Send TDWG participation letter – via WRAP staff/WRAP web service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 a round of updating to tribal contacts list with “active tribes”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6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Webinar/planning calls (TDWG &amp; ITEP)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Any comments from OGWG on EN3’s report (originally asked for 2 week turnaround)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Webinar – debrief (TDWG &amp; ITEP)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Any major updates on contact list to other WGs</a:t>
            </a:r>
          </a:p>
        </p:txBody>
      </p:sp>
    </p:spTree>
    <p:extLst>
      <p:ext uri="{BB962C8B-B14F-4D97-AF65-F5344CB8AC3E}">
        <p14:creationId xmlns:p14="http://schemas.microsoft.com/office/powerpoint/2010/main" val="26988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and Smoke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</a:t>
            </a:r>
            <a:r>
              <a:rPr lang="en-US"/>
              <a:t>by Fire and Smoke Work </a:t>
            </a:r>
            <a:r>
              <a:rPr lang="en-US" dirty="0"/>
              <a:t>Group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EE9490-C20D-4E29-B24F-EFD183F2B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Held 2 RBFFS calls and one FSWG call</a:t>
            </a:r>
          </a:p>
          <a:p>
            <a:pPr lvl="1"/>
            <a:r>
              <a:rPr lang="en-US" dirty="0"/>
              <a:t>Reviewed WESTAR-WRAP Modeling Scenarios draft V5 document,</a:t>
            </a:r>
          </a:p>
          <a:p>
            <a:pPr lvl="2"/>
            <a:r>
              <a:rPr lang="en-US" dirty="0"/>
              <a:t>Discussion around this shaped framework for generating future fire scenario </a:t>
            </a:r>
          </a:p>
          <a:p>
            <a:pPr lvl="2"/>
            <a:r>
              <a:rPr lang="en-US" dirty="0"/>
              <a:t>Matt Mavko produced a memo outlining the concept for the future wildfire scenario, which was discussed via email. </a:t>
            </a:r>
          </a:p>
          <a:p>
            <a:pPr lvl="2"/>
            <a:r>
              <a:rPr lang="en-US" dirty="0"/>
              <a:t>Matt generating a future fire scenario based on these discussions </a:t>
            </a:r>
          </a:p>
          <a:p>
            <a:pPr lvl="1"/>
            <a:r>
              <a:rPr lang="en-US" dirty="0"/>
              <a:t>Discussed ideas for the future of FETS, perhaps as a passive repository with fixed data structure. An easier framework to manage that could still add value.</a:t>
            </a:r>
          </a:p>
          <a:p>
            <a:pPr lvl="1"/>
            <a:r>
              <a:rPr lang="en-US" dirty="0"/>
              <a:t>Paul gave status of smoke management programs survey, next steps are figuring out how to port info to web.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Continue discussing FETS ideas</a:t>
            </a:r>
          </a:p>
          <a:p>
            <a:pPr lvl="1"/>
            <a:r>
              <a:rPr lang="en-US" dirty="0"/>
              <a:t>Continue looking at web display of smoke management programs survey</a:t>
            </a:r>
          </a:p>
          <a:p>
            <a:pPr lvl="1"/>
            <a:r>
              <a:rPr lang="en-US" dirty="0"/>
              <a:t>Matt Mavko generating Rep Baseline and Future Fire scenario reports. </a:t>
            </a:r>
          </a:p>
        </p:txBody>
      </p:sp>
    </p:spTree>
    <p:extLst>
      <p:ext uri="{BB962C8B-B14F-4D97-AF65-F5344CB8AC3E}">
        <p14:creationId xmlns:p14="http://schemas.microsoft.com/office/powerpoint/2010/main" val="79383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</a:t>
            </a:r>
            <a:r>
              <a:rPr lang="en-US"/>
              <a:t>by Fire and Smoke </a:t>
            </a:r>
            <a:r>
              <a:rPr lang="en-US" dirty="0"/>
              <a:t>Work Group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9C157-687F-4A75-969F-75FA2814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Held 2 RBFFS calls and one FSWG call</a:t>
            </a:r>
          </a:p>
          <a:p>
            <a:pPr lvl="1"/>
            <a:r>
              <a:rPr lang="en-US" dirty="0"/>
              <a:t>Coordinated with RTOWG on planned modeling runs.</a:t>
            </a:r>
          </a:p>
          <a:p>
            <a:pPr lvl="2"/>
            <a:r>
              <a:rPr lang="en-US" dirty="0"/>
              <a:t>Reviewed WESTAR-WRAP Modeling Scenarios draft V5 document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04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Gas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13537"/>
            <a:ext cx="1092467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Oil and Gas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1" y="1193533"/>
            <a:ext cx="11311435" cy="5664467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Project Management Team (PMT) review and feedback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Tasks 2, 3, 4 – Underway</a:t>
            </a:r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2:  Forecast 2028 Inventory (OTB &amp; OTW)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“Reduced Legacy Well Activity” and “Increased Horizontal Well Activity” Scenarios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No additional controls analysis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3:  Forecast 2028 Inventory (Additional Reasonable controls)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Methodology by which emission control estimates may be made by regulatory agencies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4:  Agency Program Review Task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Emphasis on describing state programs with agency input</a:t>
            </a:r>
          </a:p>
        </p:txBody>
      </p:sp>
    </p:spTree>
    <p:extLst>
      <p:ext uri="{BB962C8B-B14F-4D97-AF65-F5344CB8AC3E}">
        <p14:creationId xmlns:p14="http://schemas.microsoft.com/office/powerpoint/2010/main" val="94335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1969</Words>
  <Application>Microsoft Office PowerPoint</Application>
  <PresentationFormat>Widescreen</PresentationFormat>
  <Paragraphs>384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Monthly Update on 2018-2019 WRAP Workplan December 4th, 2019 TSC and Work Group Co-Chairs Call</vt:lpstr>
      <vt:lpstr>Tribal Data Work Group</vt:lpstr>
      <vt:lpstr>Workplan Progress by Tribal Data Work Group</vt:lpstr>
      <vt:lpstr>Workplan Coordination Activities by Tribal Data Work Group</vt:lpstr>
      <vt:lpstr>Fire and Smoke Work Group</vt:lpstr>
      <vt:lpstr>Workplan Progress by Fire and Smoke Work Group</vt:lpstr>
      <vt:lpstr>Workplan Coordination Activities by Fire and Smoke Work Group</vt:lpstr>
      <vt:lpstr>Oil and Gas Work Group</vt:lpstr>
      <vt:lpstr>Workplan Progress by Oil and Gas Work Group</vt:lpstr>
      <vt:lpstr>Workplan Coordination Activities by OGWG</vt:lpstr>
      <vt:lpstr>Regional Technical Operations Work Group</vt:lpstr>
      <vt:lpstr>Workplan Progress by RTOWG</vt:lpstr>
      <vt:lpstr>Workplan Progress by RTOWG</vt:lpstr>
      <vt:lpstr>PowerPoint Presentation</vt:lpstr>
      <vt:lpstr>Workplan Coordination Activities by RTOWG</vt:lpstr>
      <vt:lpstr>Workplan Coordination Activities by RTOWG</vt:lpstr>
      <vt:lpstr>Regional Haze Planning Work Group</vt:lpstr>
      <vt:lpstr>PowerPoint Presentation</vt:lpstr>
      <vt:lpstr>Workplan Progress by Control Measures Subcommittee</vt:lpstr>
      <vt:lpstr>Workplan Coordination Activities by Control Measures Subcommittee</vt:lpstr>
      <vt:lpstr>Workplan Progress by  Coordination and Glide Path Subcommittee</vt:lpstr>
      <vt:lpstr>Workplan Coordination Activities by Coordination and Glide Path Subcommittee</vt:lpstr>
      <vt:lpstr>PowerPoint Presentation</vt:lpstr>
      <vt:lpstr>Workplan Coordination Activities by EI&amp;MP Subcommittee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Ryan C. Templeton</cp:lastModifiedBy>
  <cp:revision>36</cp:revision>
  <dcterms:created xsi:type="dcterms:W3CDTF">2019-05-28T14:18:48Z</dcterms:created>
  <dcterms:modified xsi:type="dcterms:W3CDTF">2019-12-03T22:33:21Z</dcterms:modified>
</cp:coreProperties>
</file>